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2" r:id="rId3"/>
    <p:sldId id="258" r:id="rId4"/>
    <p:sldId id="281" r:id="rId5"/>
    <p:sldId id="277" r:id="rId6"/>
    <p:sldId id="273" r:id="rId7"/>
    <p:sldId id="268" r:id="rId8"/>
    <p:sldId id="28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13" autoAdjust="0"/>
    <p:restoredTop sz="94660"/>
  </p:normalViewPr>
  <p:slideViewPr>
    <p:cSldViewPr>
      <p:cViewPr>
        <p:scale>
          <a:sx n="50" d="100"/>
          <a:sy n="50" d="100"/>
        </p:scale>
        <p:origin x="-83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45D4-5F23-4210-90BE-5DD991703B4C}" type="datetimeFigureOut">
              <a:rPr lang="en-GB" smtClean="0"/>
              <a:t>31/08/2013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B0FF8-0178-4445-BEA8-20F984E9959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45D4-5F23-4210-90BE-5DD991703B4C}" type="datetimeFigureOut">
              <a:rPr lang="en-GB" smtClean="0"/>
              <a:t>31/08/2013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B0FF8-0178-4445-BEA8-20F984E9959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45D4-5F23-4210-90BE-5DD991703B4C}" type="datetimeFigureOut">
              <a:rPr lang="en-GB" smtClean="0"/>
              <a:t>31/08/2013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B0FF8-0178-4445-BEA8-20F984E9959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45D4-5F23-4210-90BE-5DD991703B4C}" type="datetimeFigureOut">
              <a:rPr lang="en-GB" smtClean="0"/>
              <a:t>31/08/2013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B0FF8-0178-4445-BEA8-20F984E9959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45D4-5F23-4210-90BE-5DD991703B4C}" type="datetimeFigureOut">
              <a:rPr lang="en-GB" smtClean="0"/>
              <a:t>31/08/2013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4BB0FF8-0178-4445-BEA8-20F984E99590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45D4-5F23-4210-90BE-5DD991703B4C}" type="datetimeFigureOut">
              <a:rPr lang="en-GB" smtClean="0"/>
              <a:t>31/08/2013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B0FF8-0178-4445-BEA8-20F984E9959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45D4-5F23-4210-90BE-5DD991703B4C}" type="datetimeFigureOut">
              <a:rPr lang="en-GB" smtClean="0"/>
              <a:t>31/08/2013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B0FF8-0178-4445-BEA8-20F984E9959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45D4-5F23-4210-90BE-5DD991703B4C}" type="datetimeFigureOut">
              <a:rPr lang="en-GB" smtClean="0"/>
              <a:t>31/08/2013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B0FF8-0178-4445-BEA8-20F984E9959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45D4-5F23-4210-90BE-5DD991703B4C}" type="datetimeFigureOut">
              <a:rPr lang="en-GB" smtClean="0"/>
              <a:t>31/08/2013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B0FF8-0178-4445-BEA8-20F984E9959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45D4-5F23-4210-90BE-5DD991703B4C}" type="datetimeFigureOut">
              <a:rPr lang="en-GB" smtClean="0"/>
              <a:t>31/08/2013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B0FF8-0178-4445-BEA8-20F984E9959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45D4-5F23-4210-90BE-5DD991703B4C}" type="datetimeFigureOut">
              <a:rPr lang="en-GB" smtClean="0"/>
              <a:t>31/08/2013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B0FF8-0178-4445-BEA8-20F984E9959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F4945D4-5F23-4210-90BE-5DD991703B4C}" type="datetimeFigureOut">
              <a:rPr lang="en-GB" smtClean="0"/>
              <a:t>31/08/2013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4BB0FF8-0178-4445-BEA8-20F984E99590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LanCLS_hIo4" TargetMode="External"/><Relationship Id="rId3" Type="http://schemas.openxmlformats.org/officeDocument/2006/relationships/image" Target="../media/image2.gif"/><Relationship Id="rId7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hyperlink" Target="http://www.youtube.com/watch?v=4cmffLlkwxc" TargetMode="Externa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hYHfh94LfNw" TargetMode="External"/><Relationship Id="rId13" Type="http://schemas.openxmlformats.org/officeDocument/2006/relationships/hyperlink" Target="http://www.youtube.com/watch?v=9CkEzc2ex6U" TargetMode="External"/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12" Type="http://schemas.openxmlformats.org/officeDocument/2006/relationships/hyperlink" Target="http://www.youtube.com/watch?v=zPwMdZOlPo8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11" Type="http://schemas.openxmlformats.org/officeDocument/2006/relationships/hyperlink" Target="http://www.youtube.com/watch?v=YrwFkByhlJo" TargetMode="External"/><Relationship Id="rId5" Type="http://schemas.openxmlformats.org/officeDocument/2006/relationships/hyperlink" Target="http://www.youtube.com/watch?v=K6oYyG0KcvQ" TargetMode="External"/><Relationship Id="rId10" Type="http://schemas.microsoft.com/office/2007/relationships/hdphoto" Target="../media/hdphoto4.wdp"/><Relationship Id="rId4" Type="http://schemas.microsoft.com/office/2007/relationships/hdphoto" Target="../media/hdphoto2.wdp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://i166.photobucket.com/albums/u99/acechad/JamaicanFla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402" y="0"/>
            <a:ext cx="93769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82827" y="476672"/>
            <a:ext cx="4320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 smtClean="0"/>
              <a:t>Reggae</a:t>
            </a:r>
            <a:endParaRPr lang="en-GB" sz="9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35696" y="5013176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Your own work</a:t>
            </a:r>
          </a:p>
        </p:txBody>
      </p:sp>
      <p:pic>
        <p:nvPicPr>
          <p:cNvPr id="7" name="Picture 2" descr="http://cdn2.screenjunkies.com/wp-content/uploads/2012/02/Bob_Marley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582" y="2176181"/>
            <a:ext cx="3340851" cy="250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78" b="100000" l="18792" r="828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843369"/>
            <a:ext cx="283845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>
            <a:hlinkClick r:id="rId8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78" b="100000" l="18792" r="828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1995769"/>
            <a:ext cx="283845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087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http://i166.photobucket.com/albums/u99/acechad/JamaicanFlag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1000" contrast="-7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865" y="0"/>
            <a:ext cx="92018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58" y="509140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endParaRPr lang="en-GB" sz="32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6663" y="510506"/>
            <a:ext cx="7272808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To Learn about Music in the Caribbean, including Reggae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77718" y="2828835"/>
            <a:ext cx="5804585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To learn to play and sing </a:t>
            </a:r>
          </a:p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“3-Little-Birds”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6663" y="5085184"/>
            <a:ext cx="7272808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Compose your own Reggae song with </a:t>
            </a:r>
            <a:r>
              <a:rPr lang="en-GB" sz="3600" dirty="0" err="1" smtClean="0">
                <a:solidFill>
                  <a:schemeClr val="bg1"/>
                </a:solidFill>
              </a:rPr>
              <a:t>Ska</a:t>
            </a:r>
            <a:r>
              <a:rPr lang="en-GB" sz="3600" dirty="0" smtClean="0">
                <a:solidFill>
                  <a:schemeClr val="bg1"/>
                </a:solidFill>
              </a:rPr>
              <a:t> chords, riff, and words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4422268" y="1902774"/>
            <a:ext cx="673635" cy="792088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Down Arrow 10"/>
          <p:cNvSpPr/>
          <p:nvPr/>
        </p:nvSpPr>
        <p:spPr>
          <a:xfrm>
            <a:off x="4422267" y="4259980"/>
            <a:ext cx="673635" cy="792088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60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66.photobucket.com/albums/u99/acechad/JamaicanFlag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1000" contrast="-7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865" y="0"/>
            <a:ext cx="92018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0529" y="920908"/>
            <a:ext cx="81369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L.O;</a:t>
            </a:r>
          </a:p>
          <a:p>
            <a:endParaRPr lang="en-GB" sz="2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marL="742950" indent="-742950">
              <a:buAutoNum type="arabicPeriod"/>
            </a:pPr>
            <a:r>
              <a:rPr lang="en-GB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To start adding words to form the melodic line to fit in with a </a:t>
            </a:r>
            <a:r>
              <a:rPr lang="en-GB" sz="2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16-bar chord sequence for your own Reggae </a:t>
            </a:r>
            <a:r>
              <a:rPr lang="en-GB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piece</a:t>
            </a:r>
          </a:p>
          <a:p>
            <a:pPr marL="742950" indent="-742950">
              <a:buAutoNum type="arabicPeriod"/>
            </a:pPr>
            <a:r>
              <a:rPr lang="en-GB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To create a melody that works with the chords and the words</a:t>
            </a:r>
            <a:endParaRPr lang="en-GB" sz="2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marL="742950" indent="-742950">
              <a:buAutoNum type="arabicPeriod"/>
            </a:pPr>
            <a:endParaRPr lang="en-GB" sz="2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marL="742950" indent="-742950">
              <a:buAutoNum type="arabicPeriod"/>
            </a:pPr>
            <a:endParaRPr lang="en-GB" sz="2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11960" y="5445224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Key words;  </a:t>
            </a:r>
            <a:r>
              <a:rPr lang="en-GB" dirty="0" err="1" smtClean="0">
                <a:solidFill>
                  <a:srgbClr val="FF0000"/>
                </a:solidFill>
              </a:rPr>
              <a:t>ska</a:t>
            </a:r>
            <a:r>
              <a:rPr lang="en-GB" dirty="0" smtClean="0">
                <a:solidFill>
                  <a:srgbClr val="FF0000"/>
                </a:solidFill>
              </a:rPr>
              <a:t> chords, back beat, syncopation, riff, hook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4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 smtClean="0"/>
              <a:t>Melodic line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60"/>
          </a:xfrm>
        </p:spPr>
        <p:txBody>
          <a:bodyPr/>
          <a:lstStyle/>
          <a:p>
            <a:r>
              <a:rPr lang="en-GB" dirty="0" smtClean="0"/>
              <a:t>Syllabic Music writing;   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137160" indent="0">
              <a:buNone/>
            </a:pPr>
            <a:r>
              <a:rPr lang="en-GB" dirty="0" smtClean="0"/>
              <a:t>           One   note            for each      </a:t>
            </a:r>
            <a:r>
              <a:rPr lang="en-GB" dirty="0" err="1" smtClean="0"/>
              <a:t>syll</a:t>
            </a:r>
            <a:r>
              <a:rPr lang="en-GB" dirty="0" smtClean="0"/>
              <a:t>-a -  </a:t>
            </a:r>
            <a:r>
              <a:rPr lang="en-GB" dirty="0" err="1" smtClean="0"/>
              <a:t>ble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t="59110" r="43924" b="30607"/>
          <a:stretch/>
        </p:blipFill>
        <p:spPr bwMode="auto">
          <a:xfrm>
            <a:off x="683568" y="2743200"/>
            <a:ext cx="7745506" cy="1238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283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166.photobucket.com/albums/u99/acechad/JamaicanFlag.gif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51000" contrast="-7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865" y="0"/>
            <a:ext cx="92018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47664" y="1268760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Examples </a:t>
            </a:r>
            <a:r>
              <a:rPr lang="en-GB" smtClean="0"/>
              <a:t>of Reggae….</a:t>
            </a:r>
            <a:endParaRPr lang="en-GB"/>
          </a:p>
        </p:txBody>
      </p:sp>
      <p:pic>
        <p:nvPicPr>
          <p:cNvPr id="1026" name="Picture 2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7" b="90000" l="4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00" t="7194" r="15047" b="10579"/>
          <a:stretch/>
        </p:blipFill>
        <p:spPr bwMode="auto">
          <a:xfrm>
            <a:off x="649513" y="2315294"/>
            <a:ext cx="1796302" cy="1329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67" b="90000" l="4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00" t="7194" r="15047" b="10579"/>
          <a:stretch/>
        </p:blipFill>
        <p:spPr bwMode="auto">
          <a:xfrm>
            <a:off x="1947429" y="4437112"/>
            <a:ext cx="1796302" cy="1329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>
            <a:hlinkClick r:id="rId11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67" b="90000" l="4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00" t="7194" r="15047" b="10579"/>
          <a:stretch/>
        </p:blipFill>
        <p:spPr bwMode="auto">
          <a:xfrm>
            <a:off x="3306072" y="2315294"/>
            <a:ext cx="1796302" cy="1329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hlinkClick r:id="rId12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67" b="90000" l="4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00" t="7194" r="15047" b="10579"/>
          <a:stretch/>
        </p:blipFill>
        <p:spPr bwMode="auto">
          <a:xfrm>
            <a:off x="5796136" y="3645024"/>
            <a:ext cx="1796302" cy="1329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>
            <a:hlinkClick r:id="rId13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67" b="90000" l="4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00" t="7194" r="15047" b="10579"/>
          <a:stretch/>
        </p:blipFill>
        <p:spPr bwMode="auto">
          <a:xfrm>
            <a:off x="6012160" y="1268760"/>
            <a:ext cx="1796302" cy="1329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792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915585"/>
              </p:ext>
            </p:extLst>
          </p:nvPr>
        </p:nvGraphicFramePr>
        <p:xfrm>
          <a:off x="1524000" y="1397000"/>
          <a:ext cx="6216352" cy="36161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4088"/>
                <a:gridCol w="1554088"/>
                <a:gridCol w="1554088"/>
                <a:gridCol w="1554088"/>
              </a:tblGrid>
              <a:tr h="904044"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solidFill>
                            <a:srgbClr val="FFFF00"/>
                          </a:solidFill>
                        </a:rPr>
                        <a:t>Start</a:t>
                      </a:r>
                      <a:endParaRPr lang="en-GB" sz="3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904044">
                <a:tc>
                  <a:txBody>
                    <a:bodyPr/>
                    <a:lstStyle/>
                    <a:p>
                      <a:endParaRPr lang="en-GB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904044">
                <a:tc>
                  <a:txBody>
                    <a:bodyPr/>
                    <a:lstStyle/>
                    <a:p>
                      <a:endParaRPr lang="en-GB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904044">
                <a:tc>
                  <a:txBody>
                    <a:bodyPr/>
                    <a:lstStyle/>
                    <a:p>
                      <a:endParaRPr lang="en-GB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solidFill>
                            <a:srgbClr val="FFFF00"/>
                          </a:solidFill>
                        </a:rPr>
                        <a:t>end</a:t>
                      </a:r>
                      <a:endParaRPr lang="en-GB" sz="3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43608" y="6021288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             Suggestions;       G     C      D      or       C     F     G  </a:t>
            </a:r>
            <a:endParaRPr lang="en-GB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33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4" y="20960"/>
            <a:ext cx="9144371" cy="683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550" y="522139"/>
            <a:ext cx="60721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Reggae music is </a:t>
            </a:r>
            <a:r>
              <a:rPr lang="en-GB" sz="2800" b="1" dirty="0" smtClean="0">
                <a:solidFill>
                  <a:srgbClr val="FF0000"/>
                </a:solidFill>
              </a:rPr>
              <a:t>the best</a:t>
            </a:r>
            <a:r>
              <a:rPr lang="en-GB" sz="2800" b="1" dirty="0">
                <a:solidFill>
                  <a:srgbClr val="FF0000"/>
                </a:solidFill>
              </a:rPr>
              <a:t/>
            </a:r>
            <a:br>
              <a:rPr lang="en-GB" sz="2800" b="1" dirty="0">
                <a:solidFill>
                  <a:srgbClr val="FF0000"/>
                </a:solidFill>
              </a:rPr>
            </a:br>
            <a:r>
              <a:rPr lang="en-GB" sz="2800" b="1" dirty="0">
                <a:solidFill>
                  <a:srgbClr val="FF0000"/>
                </a:solidFill>
              </a:rPr>
              <a:t>It </a:t>
            </a:r>
            <a:r>
              <a:rPr lang="en-GB" sz="2800" b="1" dirty="0" smtClean="0">
                <a:solidFill>
                  <a:srgbClr val="FF0000"/>
                </a:solidFill>
              </a:rPr>
              <a:t>stops me feeling low</a:t>
            </a:r>
            <a:r>
              <a:rPr lang="en-GB" sz="2800" b="1" dirty="0">
                <a:solidFill>
                  <a:srgbClr val="FF0000"/>
                </a:solidFill>
              </a:rPr>
              <a:t/>
            </a:r>
            <a:br>
              <a:rPr lang="en-GB" sz="2800" b="1" dirty="0">
                <a:solidFill>
                  <a:srgbClr val="FF0000"/>
                </a:solidFill>
              </a:rPr>
            </a:br>
            <a:r>
              <a:rPr lang="en-GB" sz="2800" b="1" dirty="0">
                <a:solidFill>
                  <a:srgbClr val="FF0000"/>
                </a:solidFill>
              </a:rPr>
              <a:t>And </a:t>
            </a:r>
            <a:r>
              <a:rPr lang="en-GB" sz="2800" b="1" dirty="0" smtClean="0">
                <a:solidFill>
                  <a:srgbClr val="FF0000"/>
                </a:solidFill>
              </a:rPr>
              <a:t>every time </a:t>
            </a:r>
            <a:r>
              <a:rPr lang="en-GB" sz="2800" b="1" dirty="0">
                <a:solidFill>
                  <a:srgbClr val="FF0000"/>
                </a:solidFill>
              </a:rPr>
              <a:t>I get that feeling</a:t>
            </a:r>
            <a:br>
              <a:rPr lang="en-GB" sz="2800" b="1" dirty="0">
                <a:solidFill>
                  <a:srgbClr val="FF0000"/>
                </a:solidFill>
              </a:rPr>
            </a:br>
            <a:r>
              <a:rPr lang="en-GB" sz="2800" b="1" dirty="0">
                <a:solidFill>
                  <a:srgbClr val="FF0000"/>
                </a:solidFill>
              </a:rPr>
              <a:t>I want the </a:t>
            </a:r>
            <a:r>
              <a:rPr lang="en-GB" sz="2800" b="1" dirty="0" smtClean="0">
                <a:solidFill>
                  <a:srgbClr val="FF0000"/>
                </a:solidFill>
              </a:rPr>
              <a:t>world </a:t>
            </a:r>
            <a:r>
              <a:rPr lang="en-GB" sz="2800" b="1" dirty="0">
                <a:solidFill>
                  <a:srgbClr val="FF0000"/>
                </a:solidFill>
              </a:rPr>
              <a:t>to know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9540" y="5085184"/>
            <a:ext cx="565212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Don’t worry, don’t </a:t>
            </a:r>
            <a:r>
              <a:rPr lang="en-GB" sz="2800" b="1" dirty="0" smtClean="0">
                <a:solidFill>
                  <a:srgbClr val="FF0000"/>
                </a:solidFill>
              </a:rPr>
              <a:t>hurry</a:t>
            </a:r>
          </a:p>
          <a:p>
            <a:r>
              <a:rPr lang="en-GB" sz="2800" b="1" dirty="0" err="1" smtClean="0">
                <a:solidFill>
                  <a:srgbClr val="FF0000"/>
                </a:solidFill>
              </a:rPr>
              <a:t>Gonna</a:t>
            </a:r>
            <a:r>
              <a:rPr lang="en-GB" sz="2800" b="1" dirty="0" smtClean="0">
                <a:solidFill>
                  <a:srgbClr val="FF0000"/>
                </a:solidFill>
              </a:rPr>
              <a:t>’ make me feel so good</a:t>
            </a:r>
          </a:p>
          <a:p>
            <a:r>
              <a:rPr lang="en-GB" sz="2800" b="1" dirty="0">
                <a:solidFill>
                  <a:srgbClr val="FF0000"/>
                </a:solidFill>
              </a:rPr>
              <a:t>The </a:t>
            </a:r>
            <a:r>
              <a:rPr lang="en-GB" sz="2800" b="1" dirty="0" smtClean="0">
                <a:solidFill>
                  <a:srgbClr val="FF0000"/>
                </a:solidFill>
              </a:rPr>
              <a:t>sun is shining down on me</a:t>
            </a:r>
          </a:p>
          <a:p>
            <a:r>
              <a:rPr lang="en-GB" sz="2800" b="1" dirty="0" smtClean="0">
                <a:solidFill>
                  <a:srgbClr val="FF0000"/>
                </a:solidFill>
              </a:rPr>
              <a:t>I knew it always would</a:t>
            </a:r>
            <a:endParaRPr lang="en-GB" sz="2800" b="1" dirty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82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Melodic 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Syllabic Music writing;   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137160" indent="0">
              <a:buNone/>
            </a:pPr>
            <a:r>
              <a:rPr lang="en-GB" dirty="0" smtClean="0"/>
              <a:t>           One   note            for each      </a:t>
            </a:r>
            <a:r>
              <a:rPr lang="en-GB" dirty="0" err="1" smtClean="0"/>
              <a:t>syll</a:t>
            </a:r>
            <a:r>
              <a:rPr lang="en-GB" dirty="0" smtClean="0"/>
              <a:t>-a -  </a:t>
            </a:r>
            <a:r>
              <a:rPr lang="en-GB" dirty="0" err="1" smtClean="0"/>
              <a:t>ble</a:t>
            </a:r>
            <a:r>
              <a:rPr lang="en-GB" dirty="0" smtClean="0"/>
              <a:t> </a:t>
            </a:r>
          </a:p>
          <a:p>
            <a:pPr marL="137160" indent="0">
              <a:buNone/>
            </a:pPr>
            <a:r>
              <a:rPr lang="en-GB" dirty="0" smtClean="0"/>
              <a:t>           One   </a:t>
            </a:r>
            <a:r>
              <a:rPr lang="en-GB" dirty="0"/>
              <a:t>note            for each      </a:t>
            </a:r>
            <a:r>
              <a:rPr lang="en-GB" dirty="0" err="1"/>
              <a:t>syll</a:t>
            </a:r>
            <a:r>
              <a:rPr lang="en-GB" dirty="0"/>
              <a:t>-a -  </a:t>
            </a:r>
            <a:r>
              <a:rPr lang="en-GB" dirty="0" err="1" smtClean="0"/>
              <a:t>ble</a:t>
            </a:r>
            <a:endParaRPr lang="en-GB" dirty="0" smtClean="0"/>
          </a:p>
          <a:p>
            <a:pPr marL="137160" indent="0">
              <a:buNone/>
            </a:pPr>
            <a:r>
              <a:rPr lang="en-GB" dirty="0" smtClean="0"/>
              <a:t>           One   </a:t>
            </a:r>
            <a:r>
              <a:rPr lang="en-GB" dirty="0"/>
              <a:t>note            for each      </a:t>
            </a:r>
            <a:r>
              <a:rPr lang="en-GB" dirty="0" err="1"/>
              <a:t>syll</a:t>
            </a:r>
            <a:r>
              <a:rPr lang="en-GB" dirty="0"/>
              <a:t>-a -  </a:t>
            </a:r>
            <a:r>
              <a:rPr lang="en-GB" dirty="0" err="1" smtClean="0"/>
              <a:t>ble</a:t>
            </a:r>
            <a:endParaRPr lang="en-GB" dirty="0" smtClean="0"/>
          </a:p>
          <a:p>
            <a:pPr marL="137160" indent="0">
              <a:buNone/>
            </a:pPr>
            <a:r>
              <a:rPr lang="en-GB" smtClean="0"/>
              <a:t>           That’s    the    way     to         write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t="59110" r="43924" b="30607"/>
          <a:stretch/>
        </p:blipFill>
        <p:spPr bwMode="auto">
          <a:xfrm>
            <a:off x="683568" y="2743200"/>
            <a:ext cx="7745506" cy="1238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29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2122</TotalTime>
  <Words>182</Words>
  <Application>Microsoft Office PowerPoint</Application>
  <PresentationFormat>On-screen Show (4:3)</PresentationFormat>
  <Paragraphs>37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Apex</vt:lpstr>
      <vt:lpstr>PowerPoint Presentation</vt:lpstr>
      <vt:lpstr>PowerPoint Presentation</vt:lpstr>
      <vt:lpstr>PowerPoint Presentation</vt:lpstr>
      <vt:lpstr>Melodic line</vt:lpstr>
      <vt:lpstr>PowerPoint Presentation</vt:lpstr>
      <vt:lpstr>PowerPoint Presentation</vt:lpstr>
      <vt:lpstr>PowerPoint Presentation</vt:lpstr>
      <vt:lpstr>Melodic line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Janine</dc:creator>
  <cp:lastModifiedBy>Janine Elliot</cp:lastModifiedBy>
  <cp:revision>68</cp:revision>
  <dcterms:created xsi:type="dcterms:W3CDTF">2012-09-08T19:13:26Z</dcterms:created>
  <dcterms:modified xsi:type="dcterms:W3CDTF">2013-08-31T19:11:17Z</dcterms:modified>
</cp:coreProperties>
</file>